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</p:sldIdLst>
  <p:sldSz cy="6858000" cx="12192000"/>
  <p:notesSz cx="6858000" cy="9144000"/>
  <p:embeddedFontLst>
    <p:embeddedFont>
      <p:font typeface="Arial Narrow"/>
      <p:regular r:id="rId102"/>
      <p:bold r:id="rId103"/>
      <p:italic r:id="rId104"/>
      <p:boldItalic r:id="rId105"/>
    </p:embeddedFont>
    <p:embeddedFont>
      <p:font typeface="Exo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0" roundtripDataSignature="AMtx7micvdBS05BPT+N//skRyOsHnz16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Exo-bold.fntdata"/><Relationship Id="rId106" Type="http://schemas.openxmlformats.org/officeDocument/2006/relationships/font" Target="fonts/Exo-regular.fntdata"/><Relationship Id="rId105" Type="http://schemas.openxmlformats.org/officeDocument/2006/relationships/font" Target="fonts/ArialNarrow-boldItalic.fntdata"/><Relationship Id="rId104" Type="http://schemas.openxmlformats.org/officeDocument/2006/relationships/font" Target="fonts/ArialNarrow-italic.fntdata"/><Relationship Id="rId109" Type="http://schemas.openxmlformats.org/officeDocument/2006/relationships/font" Target="fonts/Exo-boldItalic.fntdata"/><Relationship Id="rId108" Type="http://schemas.openxmlformats.org/officeDocument/2006/relationships/font" Target="fonts/Exo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ArialNarrow-bold.fntdata"/><Relationship Id="rId102" Type="http://schemas.openxmlformats.org/officeDocument/2006/relationships/font" Target="fonts/ArialNarrow-regular.fntdata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customschemas.google.com/relationships/presentationmetadata" Target="meta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a37ea10a6_0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aa37ea10a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a37ea10a6_0_5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aa37ea10a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a418787f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aa418787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a418787f7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aa418787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a418787f7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aa418787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a418787f7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aa418787f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a418787f7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aa418787f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a418787f7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aa418787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a418787f7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aa418787f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a418787f7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aa418787f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a37ea10a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aa37ea10a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aa37ea10a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a7d7681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aa7d7681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a7d7681e9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aa7d7681e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a7d7681e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aa7d7681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a7d7681e9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aa7d7681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a7d7681e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aa7d7681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a7d7681e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aa7d7681e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e5a901eb5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ae5a901eb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a7d7681e9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aa7d7681e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a7d7681e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aa7d7681e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a7d7681e9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aa7d7681e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a37ea10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aa37ea10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aa37ea10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a7d7681e9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2aa7d7681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aa7d7681e9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aa7d7681e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a7d7681e9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aa7d7681e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a7d7681e9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aa7d7681e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a7d7681e9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aa7d7681e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a7d7681e9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aa7d7681e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a7d7681e9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2aa7d7681e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aa7d7681e9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aa7d7681e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a7d7681e9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2aa7d7681e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a7d7681e9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aa7d7681e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a37ea10a6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aa37ea10a6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aa37ea10a6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d40089ea5_2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ad40089ea5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0961d74d3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00961d74d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0961d74d3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300961d74d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0961d74d3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00961d74d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d40089ea5_2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ad40089ea5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0961d74d3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300961d74d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0961d74d3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300961d74d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e5a901eb5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2ae5a901eb5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00961d74d3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300961d74d3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0961d74d3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300961d74d3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a37ea10a6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aa37ea10a6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aa37ea10a6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0961d74d3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300961d74d3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00961d74d3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300961d74d3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ae5a901eb5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2ae5a901eb5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ad40089ea5_2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2ad40089ea5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0961d74d3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300961d74d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00961d74d3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300961d74d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0961d74d3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300961d74d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00961d74d3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300961d74d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00961d74d3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300961d74d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00961d74d3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00961d74d3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fc5409f0b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9fc5409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00961d74d3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300961d74d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00961d74d3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300961d74d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0961d74d3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300961d74d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0961d74d3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300961d74d3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00961d74d3_0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300961d74d3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0961d74d3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300961d74d3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0961d74d3_0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300961d74d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00961d74d3_0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300961d74d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00961d74d3_0_5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300961d74d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00961d74d3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300961d74d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a37ea10a6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aa37ea10a6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aa37ea10a6_0_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00961d74d3_0_6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300961d74d3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00961d74d3_0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300961d74d3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00961d74d3_0_6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300961d74d3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00961d74d3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300961d74d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00961d74d3_0_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300961d74d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00961d74d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300961d74d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0961d74d3_0_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300961d74d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00961d74d3_0_6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300961d74d3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00961d74d3_0_6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300961d74d3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00961d74d3_0_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300961d74d3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a37ea10a6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aa37ea10a6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aa37ea10a6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00961d74d3_0_7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300961d74d3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00961d74d3_0_7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300961d74d3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00961d74d3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300961d74d3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00961d74d3_0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300961d74d3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00961d74d3_0_7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g300961d74d3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00961d74d3_0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300961d74d3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00961d74d3_0_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g300961d74d3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00961d74d3_0_7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300961d74d3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00961d74d3_0_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300961d74d3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0961d74d3_0_8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g300961d74d3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fc5409f0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9fc5409f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0217f24c2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30217f24c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0217f24c24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30217f24c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00961d74d3_0_8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300961d74d3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00961d74d3_0_8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g300961d74d3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00961d74d3_0_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300961d74d3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00961d74d3_0_8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300961d74d3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00961d74d3_0_8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g300961d74d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ccff2c81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12ccff2c8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79.png"/><Relationship Id="rId5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73.png"/><Relationship Id="rId5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80.png"/><Relationship Id="rId5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88.png"/><Relationship Id="rId5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1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100.png"/><Relationship Id="rId5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9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9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8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98.png"/><Relationship Id="rId5" Type="http://schemas.openxmlformats.org/officeDocument/2006/relationships/image" Target="../media/image9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9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Relationship Id="rId4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Relationship Id="rId4" Type="http://schemas.openxmlformats.org/officeDocument/2006/relationships/image" Target="../media/image10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111.png"/><Relationship Id="rId5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96.png"/><Relationship Id="rId5" Type="http://schemas.openxmlformats.org/officeDocument/2006/relationships/image" Target="../media/image10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Relationship Id="rId4" Type="http://schemas.openxmlformats.org/officeDocument/2006/relationships/image" Target="../media/image10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Relationship Id="rId4" Type="http://schemas.openxmlformats.org/officeDocument/2006/relationships/image" Target="../media/image10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image" Target="../media/image1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Relationship Id="rId4" Type="http://schemas.openxmlformats.org/officeDocument/2006/relationships/image" Target="../media/image11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.png"/><Relationship Id="rId4" Type="http://schemas.openxmlformats.org/officeDocument/2006/relationships/image" Target="../media/image11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Relationship Id="rId4" Type="http://schemas.openxmlformats.org/officeDocument/2006/relationships/image" Target="../media/image1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Relationship Id="rId4" Type="http://schemas.openxmlformats.org/officeDocument/2006/relationships/image" Target="../media/image10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.png"/><Relationship Id="rId4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.png"/><Relationship Id="rId4" Type="http://schemas.openxmlformats.org/officeDocument/2006/relationships/image" Target="../media/image1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.png"/><Relationship Id="rId4" Type="http://schemas.openxmlformats.org/officeDocument/2006/relationships/image" Target="../media/image11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.png"/><Relationship Id="rId4" Type="http://schemas.openxmlformats.org/officeDocument/2006/relationships/image" Target="../media/image1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.png"/><Relationship Id="rId4" Type="http://schemas.openxmlformats.org/officeDocument/2006/relationships/image" Target="../media/image11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Relationship Id="rId4" Type="http://schemas.openxmlformats.org/officeDocument/2006/relationships/image" Target="../media/image1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.png"/><Relationship Id="rId4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hyperlink" Target="mailto:info@hepapi.com" TargetMode="External"/><Relationship Id="rId4" Type="http://schemas.openxmlformats.org/officeDocument/2006/relationships/hyperlink" Target="http://www.hepapi.com/" TargetMode="External"/><Relationship Id="rId9" Type="http://schemas.openxmlformats.org/officeDocument/2006/relationships/image" Target="../media/image128.png"/><Relationship Id="rId5" Type="http://schemas.openxmlformats.org/officeDocument/2006/relationships/image" Target="../media/image5.png"/><Relationship Id="rId6" Type="http://schemas.openxmlformats.org/officeDocument/2006/relationships/image" Target="../media/image127.png"/><Relationship Id="rId7" Type="http://schemas.openxmlformats.org/officeDocument/2006/relationships/image" Target="../media/image125.png"/><Relationship Id="rId8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3051275" y="2759950"/>
            <a:ext cx="7392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7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endParaRPr b="1" sz="72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71475" y="620656"/>
            <a:ext cx="992981" cy="151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80122" y="4439376"/>
            <a:ext cx="11421114" cy="2418623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a37ea10a6_0_51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aa37ea10a6_0_5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aa37ea10a6_0_51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2aa37ea10a6_0_51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aa37ea10a6_0_510"/>
          <p:cNvSpPr txBox="1"/>
          <p:nvPr/>
        </p:nvSpPr>
        <p:spPr>
          <a:xfrm>
            <a:off x="699449" y="195600"/>
            <a:ext cx="1149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HashiCorp Configuration Language (HCL) Basics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15" name="Google Shape;315;g2aa37ea10a6_0_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450" y="1159375"/>
            <a:ext cx="9952698" cy="50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37ea10a6_0_52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aa37ea10a6_0_52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aa37ea10a6_0_52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2aa37ea10a6_0_52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aa37ea10a6_0_520"/>
          <p:cNvSpPr txBox="1"/>
          <p:nvPr/>
        </p:nvSpPr>
        <p:spPr>
          <a:xfrm>
            <a:off x="699449" y="195600"/>
            <a:ext cx="1149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HashiCorp Configuration Language (HCL) Basics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25" name="Google Shape;325;g2aa37ea10a6_0_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50" y="1220475"/>
            <a:ext cx="3752775" cy="5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aa37ea10a6_0_5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675" y="1220475"/>
            <a:ext cx="3597798" cy="5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aa37ea10a6_0_5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6875" y="1220475"/>
            <a:ext cx="3572725" cy="52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a418787f7_0_1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aa418787f7_0_1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aa418787f7_0_1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2aa418787f7_0_1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aa418787f7_0_14"/>
          <p:cNvSpPr txBox="1"/>
          <p:nvPr/>
        </p:nvSpPr>
        <p:spPr>
          <a:xfrm>
            <a:off x="699449" y="195600"/>
            <a:ext cx="1149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HashiCorp Configuration Language (HCL) Basics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37" name="Google Shape;337;g2aa418787f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375" y="933000"/>
            <a:ext cx="5993840" cy="56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a418787f7_0_2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aa418787f7_0_2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aa418787f7_0_2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2aa418787f7_0_2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aa418787f7_0_2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Terraform Providers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47" name="Google Shape;347;g2aa418787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075" y="1565775"/>
            <a:ext cx="8019149" cy="43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a418787f7_0_45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aa418787f7_0_4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aa418787f7_0_45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2aa418787f7_0_4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aa418787f7_0_45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Configuration Directory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57" name="Google Shape;357;g2aa418787f7_0_45"/>
          <p:cNvPicPr preferRelativeResize="0"/>
          <p:nvPr/>
        </p:nvPicPr>
        <p:blipFill rotWithShape="1">
          <a:blip r:embed="rId4">
            <a:alphaModFix/>
          </a:blip>
          <a:srcRect b="0" l="-1624" r="-8133" t="0"/>
          <a:stretch/>
        </p:blipFill>
        <p:spPr>
          <a:xfrm>
            <a:off x="1712575" y="1394125"/>
            <a:ext cx="10092600" cy="21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aa418787f7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6850" y="3972707"/>
            <a:ext cx="10092600" cy="250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a418787f7_0_5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aa418787f7_0_5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aa418787f7_0_5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2aa418787f7_0_5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aa418787f7_0_58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Providers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68" name="Google Shape;368;g2aa418787f7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800" y="1857375"/>
            <a:ext cx="3224201" cy="40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aa418787f7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701" y="1809125"/>
            <a:ext cx="5505133" cy="47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a418787f7_0_7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aa418787f7_0_7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aa418787f7_0_7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2aa418787f7_0_7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aa418787f7_0_74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State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79" name="Google Shape;379;g2aa418787f7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1288325"/>
            <a:ext cx="4660451" cy="540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aa418787f7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250" y="1539075"/>
            <a:ext cx="3368876" cy="41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a418787f7_0_8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aa418787f7_0_8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aa418787f7_0_8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2aa418787f7_0_87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aa418787f7_0_87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State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90" name="Google Shape;390;g2aa418787f7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938" y="1305350"/>
            <a:ext cx="10111124" cy="47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a418787f7_0_11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aa418787f7_0_11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aa418787f7_0_11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aa418787f7_0_112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aa418787f7_0_112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Purpose of State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00" name="Google Shape;400;g2aa418787f7_0_112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Tracking Metadata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2aa418787f7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50" y="1516625"/>
            <a:ext cx="10325499" cy="495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a418787f7_0_12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aa418787f7_0_12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aa418787f7_0_12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2aa418787f7_0_12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aa418787f7_0_12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Purpose of State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aa418787f7_0_129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Collaboration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2aa418787f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513" y="1551150"/>
            <a:ext cx="10542566" cy="50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a37ea10a6_0_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aa37ea10a6_0_6"/>
          <p:cNvSpPr txBox="1"/>
          <p:nvPr/>
        </p:nvSpPr>
        <p:spPr>
          <a:xfrm>
            <a:off x="1051450" y="259975"/>
            <a:ext cx="1114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262626"/>
                </a:solidFill>
              </a:rPr>
              <a:t>Traditional IT Infrastructure Challenges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03" name="Google Shape;103;g2aa37ea10a6_0_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2aa37ea10a6_0_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a37ea10a6_0_6"/>
          <p:cNvPicPr preferRelativeResize="0"/>
          <p:nvPr/>
        </p:nvPicPr>
        <p:blipFill rotWithShape="1">
          <a:blip r:embed="rId4">
            <a:alphaModFix/>
          </a:blip>
          <a:srcRect b="1820" l="0" r="0" t="-1820"/>
          <a:stretch/>
        </p:blipFill>
        <p:spPr>
          <a:xfrm>
            <a:off x="1376750" y="1073950"/>
            <a:ext cx="10236524" cy="52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a7d7681e9_0_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aa7d7681e9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aa7d7681e9_0_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2aa7d7681e9_0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aa7d7681e9_0_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Purpose of State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22" name="Google Shape;422;g2aa7d7681e9_0_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Performance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2aa7d7681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25" y="1657250"/>
            <a:ext cx="8814300" cy="42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a7d7681e9_0_5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aa7d7681e9_0_5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2aa7d7681e9_0_5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2aa7d7681e9_0_57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aa7d7681e9_0_57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Input Variables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2aa7d7681e9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317800"/>
            <a:ext cx="7429673" cy="50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aa7d7681e9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475" y="1317800"/>
            <a:ext cx="3534125" cy="41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a7d7681e9_0_15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aa7d7681e9_0_1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aa7d7681e9_0_15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2aa7d7681e9_0_1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aa7d7681e9_0_15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44" name="Google Shape;444;g2aa7d7681e9_0_15"/>
          <p:cNvSpPr txBox="1"/>
          <p:nvPr/>
        </p:nvSpPr>
        <p:spPr>
          <a:xfrm>
            <a:off x="1366550" y="8601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String, Number, Bool, Any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2aa7d7681e9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775" y="1659050"/>
            <a:ext cx="10565775" cy="49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a7d7681e9_0_7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aa7d7681e9_0_7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aa7d7681e9_0_7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2aa7d7681e9_0_7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aa7d7681e9_0_7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55" name="Google Shape;455;g2aa7d7681e9_0_71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List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g2aa7d7681e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975" y="1502925"/>
            <a:ext cx="3280081" cy="50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aa7d7681e9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450" y="1946625"/>
            <a:ext cx="7481149" cy="38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a7d7681e9_0_3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aa7d7681e9_0_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aa7d7681e9_0_3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2aa7d7681e9_0_3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2aa7d7681e9_0_3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67" name="Google Shape;467;g2aa7d7681e9_0_3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Map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g2aa7d7681e9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238" y="1561025"/>
            <a:ext cx="11095117" cy="454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a7d7681e9_0_4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aa7d7681e9_0_4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aa7d7681e9_0_4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2aa7d7681e9_0_4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aa7d7681e9_0_44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78" name="Google Shape;478;g2aa7d7681e9_0_44"/>
          <p:cNvSpPr txBox="1"/>
          <p:nvPr/>
        </p:nvSpPr>
        <p:spPr>
          <a:xfrm>
            <a:off x="139985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Set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2aa7d7681e9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113" y="1398750"/>
            <a:ext cx="5674173" cy="506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e5a901eb5_0_16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2ae5a901eb5_0_1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ae5a901eb5_0_16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g2ae5a901eb5_0_16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ae5a901eb5_0_16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89" name="Google Shape;489;g2ae5a901eb5_0_161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2ae5a901eb5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138" y="1551150"/>
            <a:ext cx="10260736" cy="50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a7d7681e9_0_8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aa7d7681e9_0_8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2aa7d7681e9_0_8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g2aa7d7681e9_0_8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aa7d7681e9_0_84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Understanding the Variable Block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00" name="Google Shape;500;g2aa7d7681e9_0_84"/>
          <p:cNvSpPr txBox="1"/>
          <p:nvPr/>
        </p:nvSpPr>
        <p:spPr>
          <a:xfrm>
            <a:off x="1376200" y="10570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Tuples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2aa7d7681e9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413" y="2167950"/>
            <a:ext cx="6528775" cy="25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a7d7681e9_0_10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aa7d7681e9_0_10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2aa7d7681e9_0_10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2aa7d7681e9_0_10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aa7d7681e9_0_108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11" name="Google Shape;511;g2aa7d7681e9_0_108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Interactive Mode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g2aa7d7681e9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779750"/>
            <a:ext cx="4759726" cy="40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aa7d7681e9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526" y="1779750"/>
            <a:ext cx="6204073" cy="448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a7d7681e9_0_12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aa7d7681e9_0_12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2aa7d7681e9_0_12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2aa7d7681e9_0_12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aa7d7681e9_0_12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aa7d7681e9_0_120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Command Line Flags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2aa7d7681e9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175" y="2372625"/>
            <a:ext cx="10294651" cy="23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a37ea10a6_0_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aa37ea10a6_0_0"/>
          <p:cNvSpPr txBox="1"/>
          <p:nvPr/>
        </p:nvSpPr>
        <p:spPr>
          <a:xfrm>
            <a:off x="375615" y="8208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aa37ea10a6_0_0"/>
          <p:cNvSpPr txBox="1"/>
          <p:nvPr/>
        </p:nvSpPr>
        <p:spPr>
          <a:xfrm>
            <a:off x="900103" y="1475784"/>
            <a:ext cx="969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aa37ea10a6_0_0"/>
          <p:cNvSpPr txBox="1"/>
          <p:nvPr/>
        </p:nvSpPr>
        <p:spPr>
          <a:xfrm>
            <a:off x="746649" y="259975"/>
            <a:ext cx="1136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Infrastructure as Code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15" name="Google Shape;115;g2aa37ea10a6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aa37ea10a6_0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aa37ea10a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988" y="1475775"/>
            <a:ext cx="10323323" cy="45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aa7d7681e9_0_13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aa7d7681e9_0_13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aa7d7681e9_0_13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2aa7d7681e9_0_13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aa7d7681e9_0_136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aa7d7681e9_0_136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Environment Variables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g2aa7d7681e9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000" y="2010100"/>
            <a:ext cx="8746098" cy="426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a7d7681e9_0_15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aa7d7681e9_0_15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aa7d7681e9_0_15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2aa7d7681e9_0_15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aa7d7681e9_0_15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45" name="Google Shape;545;g2aa7d7681e9_0_150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Variable Definition Files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2aa7d7681e9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524" y="1766600"/>
            <a:ext cx="8190049" cy="42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a7d7681e9_0_16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aa7d7681e9_0_1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aa7d7681e9_0_16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aa7d7681e9_0_16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aa7d7681e9_0_16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56" name="Google Shape;556;g2aa7d7681e9_0_161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Automatically Loaded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g2aa7d7681e9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788" y="2126500"/>
            <a:ext cx="8907525" cy="1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aa7d7681e9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788" y="4251500"/>
            <a:ext cx="8907525" cy="191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a7d7681e9_0_17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aa7d7681e9_0_17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aa7d7681e9_0_17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2aa7d7681e9_0_17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aa7d7681e9_0_176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Variables in Terraform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aa7d7681e9_0_176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Variable Definition Precedence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aa7d7681e9_0_17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2aa7d7681e9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350" y="1965188"/>
            <a:ext cx="9690276" cy="43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aa7d7681e9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100" y="4284375"/>
            <a:ext cx="2712299" cy="21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a7d7681e9_0_18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aa7d7681e9_0_18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aa7d7681e9_0_18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aa7d7681e9_0_18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aa7d7681e9_0_18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Output Variables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aa7d7681e9_0_18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2aa7d7681e9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662" y="1678375"/>
            <a:ext cx="10799677" cy="4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a7d7681e9_0_20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aa7d7681e9_0_20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aa7d7681e9_0_20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g2aa7d7681e9_0_20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aa7d7681e9_0_206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Output Variables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aa7d7681e9_0_20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g2aa7d7681e9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25" y="1487075"/>
            <a:ext cx="4739050" cy="46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aa7d7681e9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975" y="1977225"/>
            <a:ext cx="5856901" cy="421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a7d7681e9_0_22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aa7d7681e9_0_22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2aa7d7681e9_0_22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2aa7d7681e9_0_22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2aa7d7681e9_0_223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604" name="Google Shape;604;g2aa7d7681e9_0_223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terraform validate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2aa7d7681e9_0_22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2aa7d7681e9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175" y="1847125"/>
            <a:ext cx="10707400" cy="14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aa7d7681e9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175" y="3456150"/>
            <a:ext cx="10665426" cy="31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aa7d7681e9_0_23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2aa7d7681e9_0_23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2aa7d7681e9_0_23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g2aa7d7681e9_0_23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aa7d7681e9_0_236"/>
          <p:cNvSpPr txBox="1"/>
          <p:nvPr/>
        </p:nvSpPr>
        <p:spPr>
          <a:xfrm>
            <a:off x="699449" y="2718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617" name="Google Shape;617;g2aa7d7681e9_0_236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</a:t>
            </a:r>
            <a:r>
              <a:rPr lang="en" sz="3000">
                <a:solidFill>
                  <a:srgbClr val="741B47"/>
                </a:solidFill>
              </a:rPr>
              <a:t>erraform fmt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aa7d7681e9_0_23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g2aa7d7681e9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858600"/>
            <a:ext cx="11116201" cy="202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aa7d7681e9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138" y="4279363"/>
            <a:ext cx="5791319" cy="20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a7d7681e9_0_25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aa7d7681e9_0_25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aa7d7681e9_0_25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g2aa7d7681e9_0_25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aa7d7681e9_0_25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aa7d7681e9_0_251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</a:t>
            </a:r>
            <a:r>
              <a:rPr lang="en" sz="3000">
                <a:solidFill>
                  <a:srgbClr val="741B47"/>
                </a:solidFill>
              </a:rPr>
              <a:t>erraform show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aa7d7681e9_0_25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g2aa7d7681e9_0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113" y="1783875"/>
            <a:ext cx="10808776" cy="44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aa7d7681e9_0_26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2aa7d7681e9_0_26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2aa7d7681e9_0_26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2aa7d7681e9_0_26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aa7d7681e9_0_263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aa7d7681e9_0_263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</a:t>
            </a:r>
            <a:r>
              <a:rPr lang="en" sz="3000">
                <a:solidFill>
                  <a:srgbClr val="741B47"/>
                </a:solidFill>
              </a:rPr>
              <a:t>erraform providers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aa7d7681e9_0_26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2aa7d7681e9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00" y="2520150"/>
            <a:ext cx="11116201" cy="262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a37ea10a6_0_12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aa37ea10a6_0_121"/>
          <p:cNvSpPr txBox="1"/>
          <p:nvPr/>
        </p:nvSpPr>
        <p:spPr>
          <a:xfrm>
            <a:off x="375615" y="8208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aa37ea10a6_0_121"/>
          <p:cNvSpPr txBox="1"/>
          <p:nvPr/>
        </p:nvSpPr>
        <p:spPr>
          <a:xfrm>
            <a:off x="900103" y="1475784"/>
            <a:ext cx="969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aa37ea10a6_0_121"/>
          <p:cNvSpPr txBox="1"/>
          <p:nvPr/>
        </p:nvSpPr>
        <p:spPr>
          <a:xfrm>
            <a:off x="746649" y="259975"/>
            <a:ext cx="1138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4000">
                <a:solidFill>
                  <a:srgbClr val="262626"/>
                </a:solidFill>
              </a:rPr>
              <a:t>Types of </a:t>
            </a:r>
            <a:r>
              <a:rPr b="1" lang="en" sz="4000">
                <a:solidFill>
                  <a:srgbClr val="262626"/>
                </a:solidFill>
              </a:rPr>
              <a:t>IAC Tools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27" name="Google Shape;127;g2aa37ea10a6_0_12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2aa37ea10a6_0_12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a37ea10a6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63" y="1570625"/>
            <a:ext cx="10439076" cy="45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d40089ea5_2_18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ad40089ea5_2_18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ad40089ea5_2_18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g2ad40089ea5_2_18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2ad40089ea5_2_188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ad40089ea5_2_18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2ad40089ea5_2_188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terraform output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g2ad40089ea5_2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000" y="1779750"/>
            <a:ext cx="8407107" cy="483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00961d74d3_0_21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300961d74d3_0_21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300961d74d3_0_21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300961d74d3_0_21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300961d74d3_0_218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300961d74d3_0_21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300961d74d3_0_218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terraform refresh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300961d74d3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350" y="1766600"/>
            <a:ext cx="9872701" cy="4714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0961d74d3_0_23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00961d74d3_0_2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300961d74d3_0_23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300961d74d3_0_23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300961d74d3_0_23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Commands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300961d74d3_0_2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300961d74d3_0_230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terraform graph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g300961d74d3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850" y="1779750"/>
            <a:ext cx="9406054" cy="48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0961d74d3_0_27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300961d74d3_0_27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g300961d74d3_0_27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g300961d74d3_0_27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300961d74d3_0_272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LifeCycle Rules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690" name="Google Shape;690;g300961d74d3_0_27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300961d74d3_0_272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300961d74d3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175" y="1674125"/>
            <a:ext cx="9249175" cy="42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ad40089ea5_2_17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ad40089ea5_2_17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2ad40089ea5_2_17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g2ad40089ea5_2_17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ad40089ea5_2_173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LifeCycle Rules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02" name="Google Shape;702;g2ad40089ea5_2_17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g2ad40089ea5_2_173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create_before_destroy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g2ad40089ea5_2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275" y="1842675"/>
            <a:ext cx="9493601" cy="4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00961d74d3_0_24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300961d74d3_0_24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300961d74d3_0_24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g300961d74d3_0_247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00961d74d3_0_247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LifeCycle Rules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14" name="Google Shape;714;g300961d74d3_0_24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00961d74d3_0_247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prevent_destroy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g300961d74d3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800" y="1855288"/>
            <a:ext cx="9757501" cy="42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0961d74d3_0_25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300961d74d3_0_25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300961d74d3_0_25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4" name="Google Shape;724;g300961d74d3_0_25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300961d74d3_0_259"/>
          <p:cNvSpPr txBox="1"/>
          <p:nvPr/>
        </p:nvSpPr>
        <p:spPr>
          <a:xfrm>
            <a:off x="699449" y="195600"/>
            <a:ext cx="114927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LifeCycle Rules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26" name="Google Shape;726;g300961d74d3_0_25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300961d74d3_0_259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ignore_changes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g300961d74d3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225" y="1627350"/>
            <a:ext cx="7728676" cy="39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00961d74d3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025" y="4448050"/>
            <a:ext cx="3673701" cy="20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ae5a901eb5_0_114"/>
          <p:cNvSpPr/>
          <p:nvPr/>
        </p:nvSpPr>
        <p:spPr>
          <a:xfrm>
            <a:off x="0" y="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8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2ae5a901eb5_0_114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2ae5a901eb5_0_114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2ae5a901eb5_0_114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g2ae5a901eb5_0_11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ae5a901eb5_0_114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count and for each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40" name="Google Shape;740;g2ae5a901eb5_0_114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count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2ae5a901eb5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25" y="1704600"/>
            <a:ext cx="9279473" cy="45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0961d74d3_0_288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00961d74d3_0_288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300961d74d3_0_288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g300961d74d3_0_28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300961d74d3_0_288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</a:t>
            </a:r>
            <a:r>
              <a:rPr b="1" lang="en" sz="4000">
                <a:solidFill>
                  <a:schemeClr val="dk1"/>
                </a:solidFill>
              </a:rPr>
              <a:t>ount and for each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51" name="Google Shape;751;g300961d74d3_0_288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Length Function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300961d74d3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275" y="2098050"/>
            <a:ext cx="7241501" cy="33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0961d74d3_0_300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g300961d74d3_0_300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300961d74d3_0_300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g300961d74d3_0_30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00961d74d3_0_300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</a:t>
            </a:r>
            <a:r>
              <a:rPr b="1" lang="en" sz="4000">
                <a:solidFill>
                  <a:schemeClr val="dk1"/>
                </a:solidFill>
              </a:rPr>
              <a:t>ount and for each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62" name="Google Shape;762;g300961d74d3_0_300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Length Function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g300961d74d3_0_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500" y="1818325"/>
            <a:ext cx="8888100" cy="43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a37ea10a6_0_255"/>
          <p:cNvSpPr/>
          <p:nvPr/>
        </p:nvSpPr>
        <p:spPr>
          <a:xfrm>
            <a:off x="0" y="9278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aa37ea10a6_0_25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2aa37ea10a6_0_25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978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aa37ea10a6_0_255"/>
          <p:cNvSpPr txBox="1"/>
          <p:nvPr/>
        </p:nvSpPr>
        <p:spPr>
          <a:xfrm>
            <a:off x="746649" y="183775"/>
            <a:ext cx="114453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Terraform?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139" name="Google Shape;139;g2aa37ea10a6_0_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893775"/>
            <a:ext cx="11116201" cy="470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00961d74d3_0_312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300961d74d3_0_312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300961d74d3_0_312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g300961d74d3_0_31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300961d74d3_0_312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</a:t>
            </a:r>
            <a:r>
              <a:rPr b="1" lang="en" sz="4000">
                <a:solidFill>
                  <a:schemeClr val="dk1"/>
                </a:solidFill>
              </a:rPr>
              <a:t>ount and for each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73" name="Google Shape;773;g300961d74d3_0_312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for_each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g300961d74d3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99" y="1704600"/>
            <a:ext cx="8679148" cy="444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0961d74d3_0_323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300961d74d3_0_323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00961d74d3_0_323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g300961d74d3_0_32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00961d74d3_0_323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</a:t>
            </a:r>
            <a:r>
              <a:rPr b="1" lang="en" sz="4000">
                <a:solidFill>
                  <a:schemeClr val="dk1"/>
                </a:solidFill>
              </a:rPr>
              <a:t>ount and for each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84" name="Google Shape;784;g300961d74d3_0_323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for_each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g300961d74d3_0_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875" y="1810725"/>
            <a:ext cx="8507402" cy="43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ae5a901eb5_0_126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2ae5a901eb5_0_126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2ae5a901eb5_0_126"/>
          <p:cNvSpPr/>
          <p:nvPr/>
        </p:nvSpPr>
        <p:spPr>
          <a:xfrm>
            <a:off x="-207925" y="0"/>
            <a:ext cx="4104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1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g2ae5a901eb5_0_12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2ae5a901eb5_0_126"/>
          <p:cNvSpPr txBox="1"/>
          <p:nvPr/>
        </p:nvSpPr>
        <p:spPr>
          <a:xfrm>
            <a:off x="202475" y="195600"/>
            <a:ext cx="1188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Resource Dependencies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795" name="Google Shape;795;g2ae5a901eb5_0_126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Implicit and Explicit Dependency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g2ae5a901eb5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0" y="2398400"/>
            <a:ext cx="4676399" cy="29452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97" name="Google Shape;797;g2ae5a901eb5_0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725" y="2415300"/>
            <a:ext cx="4793876" cy="29114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ad40089ea5_2_20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2ad40089ea5_2_20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2ad40089ea5_2_20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g2ad40089ea5_2_20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2ad40089ea5_2_20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Datasources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07" name="Google Shape;807;g2ad40089ea5_2_20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g2ad40089ea5_2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50" y="1372875"/>
            <a:ext cx="9700224" cy="5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00961d74d3_0_34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00961d74d3_0_3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300961d74d3_0_34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g300961d74d3_0_34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300961d74d3_0_34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Version Constraints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18" name="Google Shape;818;g300961d74d3_0_3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g300961d74d3_0_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625" y="1230000"/>
            <a:ext cx="4719250" cy="49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300961d74d3_0_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325" y="1229988"/>
            <a:ext cx="4884975" cy="52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00961d74d3_0_36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00961d74d3_0_3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g300961d74d3_0_36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" name="Google Shape;828;g300961d74d3_0_36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300961d74d3_0_36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Version Constraints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30" name="Google Shape;830;g300961d74d3_0_3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g300961d74d3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950" y="1323763"/>
            <a:ext cx="4593875" cy="50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300961d74d3_0_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175" y="1323763"/>
            <a:ext cx="4853649" cy="50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00961d74d3_0_37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300961d74d3_0_37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300961d74d3_0_37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g300961d74d3_0_37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00961d74d3_0_37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Version Constraints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42" name="Google Shape;842;g300961d74d3_0_37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g300961d74d3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250" y="1533650"/>
            <a:ext cx="4381676" cy="49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300961d74d3_0_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4725" y="1533650"/>
            <a:ext cx="4813151" cy="49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00961d74d3_0_39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300961d74d3_0_39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g300961d74d3_0_39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g300961d74d3_0_39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300961d74d3_0_39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Version Constraints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54" name="Google Shape;854;g300961d74d3_0_39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g300961d74d3_0_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25" y="1284750"/>
            <a:ext cx="4389274" cy="50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300961d74d3_0_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825" y="1284750"/>
            <a:ext cx="5325474" cy="50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0961d74d3_0_40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300961d74d3_0_40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300961d74d3_0_40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4" name="Google Shape;864;g300961d74d3_0_40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00961d74d3_0_403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866" name="Google Shape;866;g300961d74d3_0_40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g300961d74d3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138" y="2048050"/>
            <a:ext cx="9522724" cy="3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00961d74d3_0_41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300961d74d3_0_41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g300961d74d3_0_41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g300961d74d3_0_41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300961d74d3_0_416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877" name="Google Shape;877;g300961d74d3_0_41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g300961d74d3_0_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850" y="1292550"/>
            <a:ext cx="9127276" cy="522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300961d74d3_0_4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6850" y="1566950"/>
            <a:ext cx="509150" cy="5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fc5409f0b_0_3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9fc5409f0b_0_3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9fc5409f0b_0_3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9fc5409f0b_0_3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9fc5409f0b_0_34"/>
          <p:cNvSpPr txBox="1"/>
          <p:nvPr/>
        </p:nvSpPr>
        <p:spPr>
          <a:xfrm>
            <a:off x="746649" y="183775"/>
            <a:ext cx="1142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Why Terraform?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149" name="Google Shape;149;g29fc5409f0b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850" y="1352600"/>
            <a:ext cx="7362150" cy="5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00961d74d3_0_42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300961d74d3_0_42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300961d74d3_0_42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7" name="Google Shape;887;g300961d74d3_0_42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300961d74d3_0_428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889" name="Google Shape;889;g300961d74d3_0_42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g300961d74d3_0_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976" y="1460888"/>
            <a:ext cx="9022152" cy="47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300961d74d3_0_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9975" y="3013825"/>
            <a:ext cx="1112341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00961d74d3_0_44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300961d74d3_0_4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300961d74d3_0_44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9" name="Google Shape;899;g300961d74d3_0_44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300961d74d3_0_441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901" name="Google Shape;901;g300961d74d3_0_4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g300961d74d3_0_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325" y="1220475"/>
            <a:ext cx="9108598" cy="474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00961d74d3_0_45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300961d74d3_0_45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00961d74d3_0_45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0" name="Google Shape;910;g300961d74d3_0_45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300961d74d3_0_453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912" name="Google Shape;912;g300961d74d3_0_45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300961d74d3_0_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225" y="3919325"/>
            <a:ext cx="9085650" cy="25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00961d74d3_0_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700" y="1245300"/>
            <a:ext cx="9085650" cy="2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00961d74d3_0_46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300961d74d3_0_46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300961d74d3_0_46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g300961d74d3_0_46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300961d74d3_0_466"/>
          <p:cNvSpPr txBox="1"/>
          <p:nvPr/>
        </p:nvSpPr>
        <p:spPr>
          <a:xfrm>
            <a:off x="583699" y="226500"/>
            <a:ext cx="1149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</a:rPr>
              <a:t>What is Remote State and State Locking?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924" name="Google Shape;924;g300961d74d3_0_46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g300961d74d3_0_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125" y="2025575"/>
            <a:ext cx="6973750" cy="34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00961d74d3_0_47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300961d74d3_0_4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300961d74d3_0_47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3" name="Google Shape;933;g300961d74d3_0_47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300961d74d3_0_478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Remote Backends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35" name="Google Shape;935;g300961d74d3_0_4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g300961d74d3_0_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713" y="1220475"/>
            <a:ext cx="9530675" cy="5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0961d74d3_0_49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300961d74d3_0_49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00961d74d3_0_49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g300961d74d3_0_49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300961d74d3_0_491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Remote Backends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46" name="Google Shape;946;g300961d74d3_0_49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g300961d74d3_0_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800" y="1440400"/>
            <a:ext cx="10443674" cy="43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00961d74d3_0_50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300961d74d3_0_50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300961d74d3_0_50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g300961d74d3_0_50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300961d74d3_0_503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Remote Backends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57" name="Google Shape;957;g300961d74d3_0_50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g300961d74d3_0_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425" y="1324650"/>
            <a:ext cx="9021148" cy="2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300961d74d3_0_5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425" y="4011000"/>
            <a:ext cx="9021148" cy="23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00961d74d3_0_53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300961d74d3_0_53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300961d74d3_0_53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7" name="Google Shape;967;g300961d74d3_0_537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300961d74d3_0_537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69" name="Google Shape;969;g300961d74d3_0_53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300961d74d3_0_537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Remote Exec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300961d74d3_0_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325" y="1750800"/>
            <a:ext cx="9188352" cy="46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00961d74d3_0_55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300961d74d3_0_55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300961d74d3_0_55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g300961d74d3_0_55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g300961d74d3_0_552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81" name="Google Shape;981;g300961d74d3_0_55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g300961d74d3_0_552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Remote Exec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g300961d74d3_0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650" y="1673700"/>
            <a:ext cx="9088701" cy="44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00961d74d3_0_56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300961d74d3_0_56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g300961d74d3_0_56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g300961d74d3_0_564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300961d74d3_0_564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993" name="Google Shape;993;g300961d74d3_0_56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g300961d74d3_0_564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Local</a:t>
            </a:r>
            <a:r>
              <a:rPr lang="en" sz="3000">
                <a:solidFill>
                  <a:srgbClr val="741B47"/>
                </a:solidFill>
              </a:rPr>
              <a:t> Exec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g300961d74d3_0_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475" y="1790600"/>
            <a:ext cx="9738051" cy="44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a37ea10a6_0_380"/>
          <p:cNvSpPr/>
          <p:nvPr/>
        </p:nvSpPr>
        <p:spPr>
          <a:xfrm>
            <a:off x="0" y="9278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aa37ea10a6_0_380"/>
          <p:cNvSpPr txBox="1"/>
          <p:nvPr/>
        </p:nvSpPr>
        <p:spPr>
          <a:xfrm>
            <a:off x="375615" y="16590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aa37ea10a6_0_38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2aa37ea10a6_0_38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aa37ea10a6_0_380"/>
          <p:cNvSpPr txBox="1"/>
          <p:nvPr/>
        </p:nvSpPr>
        <p:spPr>
          <a:xfrm>
            <a:off x="1260000" y="1785775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Infrastructure as Code (IaC)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g2aa37ea10a6_0_380"/>
          <p:cNvGrpSpPr/>
          <p:nvPr/>
        </p:nvGrpSpPr>
        <p:grpSpPr>
          <a:xfrm flipH="1">
            <a:off x="799106" y="1822824"/>
            <a:ext cx="373745" cy="242409"/>
            <a:chOff x="6625864" y="1832111"/>
            <a:chExt cx="6820169" cy="4367730"/>
          </a:xfrm>
        </p:grpSpPr>
        <p:sp>
          <p:nvSpPr>
            <p:cNvPr id="161" name="Google Shape;161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g2aa37ea10a6_0_380"/>
          <p:cNvSpPr txBox="1"/>
          <p:nvPr/>
        </p:nvSpPr>
        <p:spPr>
          <a:xfrm>
            <a:off x="1283750" y="2398950"/>
            <a:ext cx="562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Declarative Configuration and Version Co</a:t>
            </a:r>
            <a:r>
              <a:rPr lang="en" sz="2000">
                <a:highlight>
                  <a:srgbClr val="F7F7F8"/>
                </a:highlight>
              </a:rPr>
              <a:t>ntrol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g2aa37ea10a6_0_380"/>
          <p:cNvGrpSpPr/>
          <p:nvPr/>
        </p:nvGrpSpPr>
        <p:grpSpPr>
          <a:xfrm flipH="1">
            <a:off x="822856" y="2435986"/>
            <a:ext cx="373745" cy="242409"/>
            <a:chOff x="6625864" y="1832111"/>
            <a:chExt cx="6820169" cy="4367730"/>
          </a:xfrm>
        </p:grpSpPr>
        <p:sp>
          <p:nvSpPr>
            <p:cNvPr id="179" name="Google Shape;179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g2aa37ea10a6_0_380"/>
          <p:cNvSpPr txBox="1"/>
          <p:nvPr/>
        </p:nvSpPr>
        <p:spPr>
          <a:xfrm>
            <a:off x="1260000" y="3033600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highlight>
                  <a:srgbClr val="F7F7F8"/>
                </a:highlight>
              </a:rPr>
              <a:t>Multi-Cloud Support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g2aa37ea10a6_0_380"/>
          <p:cNvGrpSpPr/>
          <p:nvPr/>
        </p:nvGrpSpPr>
        <p:grpSpPr>
          <a:xfrm flipH="1">
            <a:off x="799106" y="3070649"/>
            <a:ext cx="373745" cy="242409"/>
            <a:chOff x="6625864" y="1832111"/>
            <a:chExt cx="6820169" cy="4367730"/>
          </a:xfrm>
        </p:grpSpPr>
        <p:sp>
          <p:nvSpPr>
            <p:cNvPr id="197" name="Google Shape;197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2aa37ea10a6_0_380"/>
          <p:cNvSpPr txBox="1"/>
          <p:nvPr/>
        </p:nvSpPr>
        <p:spPr>
          <a:xfrm>
            <a:off x="1283750" y="3646763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highlight>
                  <a:srgbClr val="F7F7F8"/>
                </a:highlight>
              </a:rPr>
              <a:t>State Management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g2aa37ea10a6_0_380"/>
          <p:cNvGrpSpPr/>
          <p:nvPr/>
        </p:nvGrpSpPr>
        <p:grpSpPr>
          <a:xfrm flipH="1">
            <a:off x="822856" y="3683811"/>
            <a:ext cx="373745" cy="242409"/>
            <a:chOff x="6625864" y="1832111"/>
            <a:chExt cx="6820169" cy="4367730"/>
          </a:xfrm>
        </p:grpSpPr>
        <p:sp>
          <p:nvSpPr>
            <p:cNvPr id="215" name="Google Shape;215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2aa37ea10a6_0_380"/>
          <p:cNvSpPr txBox="1"/>
          <p:nvPr/>
        </p:nvSpPr>
        <p:spPr>
          <a:xfrm>
            <a:off x="1283750" y="4266875"/>
            <a:ext cx="52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Integration with CI/CD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g2aa37ea10a6_0_380"/>
          <p:cNvGrpSpPr/>
          <p:nvPr/>
        </p:nvGrpSpPr>
        <p:grpSpPr>
          <a:xfrm flipH="1">
            <a:off x="822856" y="4303924"/>
            <a:ext cx="373745" cy="242409"/>
            <a:chOff x="6625864" y="1832111"/>
            <a:chExt cx="6820169" cy="4367730"/>
          </a:xfrm>
        </p:grpSpPr>
        <p:sp>
          <p:nvSpPr>
            <p:cNvPr id="233" name="Google Shape;233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g2aa37ea10a6_0_380"/>
          <p:cNvSpPr txBox="1"/>
          <p:nvPr/>
        </p:nvSpPr>
        <p:spPr>
          <a:xfrm>
            <a:off x="1307500" y="4880038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highlight>
                  <a:srgbClr val="F7F7F8"/>
                </a:highlight>
              </a:rPr>
              <a:t>Provisioning and Management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g2aa37ea10a6_0_380"/>
          <p:cNvGrpSpPr/>
          <p:nvPr/>
        </p:nvGrpSpPr>
        <p:grpSpPr>
          <a:xfrm flipH="1">
            <a:off x="846606" y="4917086"/>
            <a:ext cx="373745" cy="242409"/>
            <a:chOff x="6625864" y="1832111"/>
            <a:chExt cx="6820169" cy="4367730"/>
          </a:xfrm>
        </p:grpSpPr>
        <p:sp>
          <p:nvSpPr>
            <p:cNvPr id="251" name="Google Shape;251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2aa37ea10a6_0_380"/>
          <p:cNvSpPr txBox="1"/>
          <p:nvPr/>
        </p:nvSpPr>
        <p:spPr>
          <a:xfrm>
            <a:off x="746649" y="183775"/>
            <a:ext cx="1144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Why Terraform?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268" name="Google Shape;268;g2aa37ea10a6_0_380"/>
          <p:cNvSpPr txBox="1"/>
          <p:nvPr/>
        </p:nvSpPr>
        <p:spPr>
          <a:xfrm>
            <a:off x="1307500" y="5550788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highlight>
                  <a:srgbClr val="F7F7F8"/>
                </a:highlight>
              </a:rPr>
              <a:t>Modularity and Reusability</a:t>
            </a:r>
            <a:endParaRPr sz="2000"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highlight>
                <a:srgbClr val="F7F7F8"/>
              </a:highlight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highlight>
                <a:srgbClr val="F7F7F8"/>
              </a:highlight>
            </a:endParaRPr>
          </a:p>
        </p:txBody>
      </p:sp>
      <p:grpSp>
        <p:nvGrpSpPr>
          <p:cNvPr id="269" name="Google Shape;269;g2aa37ea10a6_0_380"/>
          <p:cNvGrpSpPr/>
          <p:nvPr/>
        </p:nvGrpSpPr>
        <p:grpSpPr>
          <a:xfrm flipH="1">
            <a:off x="852380" y="5590336"/>
            <a:ext cx="373745" cy="242409"/>
            <a:chOff x="6625864" y="1832111"/>
            <a:chExt cx="6820169" cy="4367730"/>
          </a:xfrm>
        </p:grpSpPr>
        <p:sp>
          <p:nvSpPr>
            <p:cNvPr id="270" name="Google Shape;270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" name="Google Shape;286;g2aa37ea10a6_0_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250" y="1351150"/>
            <a:ext cx="4952100" cy="52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00961d74d3_0_60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00961d74d3_0_60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300961d74d3_0_60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g300961d74d3_0_60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300961d74d3_0_601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05" name="Google Shape;1005;g300961d74d3_0_60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g300961d74d3_0_601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Time Provisioner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g300961d74d3_0_6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725" y="1673700"/>
            <a:ext cx="8366776" cy="31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300961d74d3_0_6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0725" y="4888424"/>
            <a:ext cx="8366776" cy="15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00961d74d3_0_61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300961d74d3_0_61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300961d74d3_0_61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g300961d74d3_0_614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300961d74d3_0_614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18" name="Google Shape;1018;g300961d74d3_0_61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g300961d74d3_0_614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Fail Behaviour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Google Shape;1020;g300961d74d3_0_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600" y="1953375"/>
            <a:ext cx="9404902" cy="39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00961d74d3_0_62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300961d74d3_0_62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g300961d74d3_0_62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g300961d74d3_0_62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00961d74d3_0_628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30" name="Google Shape;1030;g300961d74d3_0_62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g300961d74d3_0_628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Fail Behaviour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g300961d74d3_0_6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525" y="1756837"/>
            <a:ext cx="9474048" cy="44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00961d74d3_0_57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300961d74d3_0_57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300961d74d3_0_57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Google Shape;1040;g300961d74d3_0_57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00961d74d3_0_576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Provisioners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42" name="Google Shape;1042;g300961d74d3_0_57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g300961d74d3_0_576"/>
          <p:cNvSpPr txBox="1"/>
          <p:nvPr/>
        </p:nvSpPr>
        <p:spPr>
          <a:xfrm>
            <a:off x="1376200" y="9808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Data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g300961d74d3_0_5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200" y="2033425"/>
            <a:ext cx="9872701" cy="36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00961d74d3_0_58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300961d74d3_0_58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300961d74d3_0_58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2" name="Google Shape;1052;g300961d74d3_0_58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300961d74d3_0_589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What are modules?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54" name="Google Shape;1054;g300961d74d3_0_58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Google Shape;1055;g300961d74d3_0_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495050"/>
            <a:ext cx="4854302" cy="50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300961d74d3_0_5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475" y="1495050"/>
            <a:ext cx="5548124" cy="50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00961d74d3_0_64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300961d74d3_0_64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00961d74d3_0_64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4" name="Google Shape;1064;g300961d74d3_0_64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300961d74d3_0_643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What are modules?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66" name="Google Shape;1066;g300961d74d3_0_64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g300961d74d3_0_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625" y="1478975"/>
            <a:ext cx="9281623" cy="44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00961d74d3_0_65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300961d74d3_0_65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00961d74d3_0_65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5" name="Google Shape;1075;g300961d74d3_0_65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300961d74d3_0_656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What are modules?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77" name="Google Shape;1077;g300961d74d3_0_65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g300961d74d3_0_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913" y="1495075"/>
            <a:ext cx="9279176" cy="49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00961d74d3_0_66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300961d74d3_0_66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300961d74d3_0_66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6" name="Google Shape;1086;g300961d74d3_0_66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300961d74d3_0_666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What are modules?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88" name="Google Shape;1088;g300961d74d3_0_66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9" name="Google Shape;1089;g300961d74d3_0_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50" y="1527200"/>
            <a:ext cx="9812127" cy="44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00961d74d3_0_69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300961d74d3_0_69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g300961d74d3_0_69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Google Shape;1097;g300961d74d3_0_69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300961d74d3_0_69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99" name="Google Shape;1099;g300961d74d3_0_69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g300961d74d3_0_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325" y="1383337"/>
            <a:ext cx="9339448" cy="477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00961d74d3_0_73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300961d74d3_0_7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g300961d74d3_0_73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" name="Google Shape;1108;g300961d74d3_0_73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300961d74d3_0_73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10" name="Google Shape;1110;g300961d74d3_0_7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1" name="Google Shape;1111;g300961d74d3_0_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200" y="1555062"/>
            <a:ext cx="9387699" cy="490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300961d74d3_0_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825" y="1919450"/>
            <a:ext cx="4216076" cy="23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a37ea10a6_0_137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Installing Terraform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aa37ea10a6_0_13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aa37ea10a6_0_137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aa37ea10a6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63" y="1382525"/>
            <a:ext cx="10807475" cy="50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00961d74d3_0_72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300961d74d3_0_72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g300961d74d3_0_72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g300961d74d3_0_72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300961d74d3_0_72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22" name="Google Shape;1122;g300961d74d3_0_72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3" name="Google Shape;1123;g300961d74d3_0_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263" y="1321425"/>
            <a:ext cx="9021573" cy="40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300961d74d3_0_7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550" y="4916325"/>
            <a:ext cx="3877276" cy="14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00961d74d3_0_71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300961d74d3_0_7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00961d74d3_0_71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2" name="Google Shape;1132;g300961d74d3_0_71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g300961d74d3_0_71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34" name="Google Shape;1134;g300961d74d3_0_7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5" name="Google Shape;1135;g300961d74d3_0_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500" y="1295800"/>
            <a:ext cx="4699950" cy="51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300961d74d3_0_7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0250" y="1295800"/>
            <a:ext cx="4834801" cy="512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00961d74d3_0_70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g300961d74d3_0_70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300961d74d3_0_70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4" name="Google Shape;1144;g300961d74d3_0_70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300961d74d3_0_70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46" name="Google Shape;1146;g300961d74d3_0_70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7" name="Google Shape;1147;g300961d74d3_0_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275" y="1353575"/>
            <a:ext cx="9296451" cy="46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00961d74d3_0_67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300961d74d3_0_6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300961d74d3_0_67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5" name="Google Shape;1155;g300961d74d3_0_67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g300961d74d3_0_678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Creating and Using a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57" name="Google Shape;1157;g300961d74d3_0_6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8" name="Google Shape;1158;g300961d74d3_0_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675" y="1328075"/>
            <a:ext cx="6600151" cy="46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00961d74d3_0_76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300961d74d3_0_76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g300961d74d3_0_76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g300961d74d3_0_76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g300961d74d3_0_76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Modules from the Registry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68" name="Google Shape;1168;g300961d74d3_0_76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9" name="Google Shape;1169;g300961d74d3_0_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575" y="1450125"/>
            <a:ext cx="7176951" cy="479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00961d74d3_0_78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g300961d74d3_0_78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g300961d74d3_0_78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7" name="Google Shape;1177;g300961d74d3_0_78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g300961d74d3_0_783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Modules from the Registry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79" name="Google Shape;1179;g300961d74d3_0_78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0" name="Google Shape;1180;g300961d74d3_0_7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550" y="1379325"/>
            <a:ext cx="7067226" cy="46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00961d74d3_0_77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300961d74d3_0_77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300961d74d3_0_77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8" name="Google Shape;1188;g300961d74d3_0_77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g300961d74d3_0_773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Modules from the Registry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90" name="Google Shape;1190;g300961d74d3_0_77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1" name="Google Shape;1191;g300961d74d3_0_7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63" y="1372875"/>
            <a:ext cx="9327275" cy="46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0961d74d3_0_795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300961d74d3_0_79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g300961d74d3_0_795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9" name="Google Shape;1199;g300961d74d3_0_795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300961d74d3_0_795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Modules from the Registry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01" name="Google Shape;1201;g300961d74d3_0_79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2" name="Google Shape;1202;g300961d74d3_0_7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050" y="1411550"/>
            <a:ext cx="6715901" cy="48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00961d74d3_0_80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300961d74d3_0_80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300961d74d3_0_80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g300961d74d3_0_80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300961d74d3_0_806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Using Modules from the Registry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12" name="Google Shape;1212;g300961d74d3_0_80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3" name="Google Shape;1213;g300961d74d3_0_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475" y="1633300"/>
            <a:ext cx="6877050" cy="34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00961d74d3_0_81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300961d74d3_0_81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300961d74d3_0_81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1" name="Google Shape;1221;g300961d74d3_0_817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g300961d74d3_0_817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Import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23" name="Google Shape;1223;g300961d74d3_0_81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4" name="Google Shape;1224;g300961d74d3_0_8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675" y="1331100"/>
            <a:ext cx="7825651" cy="51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fc5409f0b_0_7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9fc5409f0b_0_7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fc5409f0b_0_7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9fc5409f0b_0_7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9fc5409f0b_0_79"/>
          <p:cNvSpPr txBox="1"/>
          <p:nvPr/>
        </p:nvSpPr>
        <p:spPr>
          <a:xfrm>
            <a:off x="522949" y="282400"/>
            <a:ext cx="114927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HashiCorp Configuration Language (HCL) Basics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305" name="Google Shape;305;g29fc5409f0b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813" y="1494650"/>
            <a:ext cx="10345370" cy="47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0217f24c24_0_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30217f24c24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g30217f24c24_0_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2" name="Google Shape;1232;g30217f24c24_0_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30217f24c24_0_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Publishing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34" name="Google Shape;1234;g30217f24c24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5" name="Google Shape;1235;g30217f24c2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575" y="1412350"/>
            <a:ext cx="7975801" cy="50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0217f24c24_0_1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30217f24c24_0_1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g30217f24c24_0_1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3" name="Google Shape;1243;g30217f24c24_0_1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30217f24c24_0_12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Publishing Module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45" name="Google Shape;1245;g30217f24c24_0_1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6" name="Google Shape;1246;g30217f24c2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900" y="1563000"/>
            <a:ext cx="10299250" cy="38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00961d74d3_0_83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g300961d74d3_0_8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g300961d74d3_0_83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4" name="Google Shape;1254;g300961d74d3_0_83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300961d74d3_0_830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Workspace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56" name="Google Shape;1256;g300961d74d3_0_8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7" name="Google Shape;1257;g300961d74d3_0_8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800" y="1385737"/>
            <a:ext cx="9281475" cy="52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00961d74d3_0_84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300961d74d3_0_8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g300961d74d3_0_84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5" name="Google Shape;1265;g300961d74d3_0_84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300961d74d3_0_841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Workspace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67" name="Google Shape;1267;g300961d74d3_0_84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8" name="Google Shape;1268;g300961d74d3_0_8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88" y="1220475"/>
            <a:ext cx="10192527" cy="45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00961d74d3_0_85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g300961d74d3_0_85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300961d74d3_0_85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6" name="Google Shape;1276;g300961d74d3_0_85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300961d74d3_0_851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Workspace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78" name="Google Shape;1278;g300961d74d3_0_85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9" name="Google Shape;1279;g300961d74d3_0_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025" y="1459025"/>
            <a:ext cx="9894050" cy="47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00961d74d3_0_86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300961d74d3_0_8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g300961d74d3_0_86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g300961d74d3_0_86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300961d74d3_0_861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Workspace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89" name="Google Shape;1289;g300961d74d3_0_8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0" name="Google Shape;1290;g300961d74d3_0_8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250" y="1423500"/>
            <a:ext cx="3767675" cy="4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300961d74d3_0_8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225" y="1423488"/>
            <a:ext cx="3402050" cy="457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300961d74d3_0_8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075" y="2350550"/>
            <a:ext cx="3557749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300961d74d3_0_87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g300961d74d3_0_8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g300961d74d3_0_87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0" name="Google Shape;1300;g300961d74d3_0_87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g300961d74d3_0_878"/>
          <p:cNvSpPr txBox="1"/>
          <p:nvPr/>
        </p:nvSpPr>
        <p:spPr>
          <a:xfrm>
            <a:off x="583699" y="2265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</a:rPr>
              <a:t>Terraform Workspace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302" name="Google Shape;1302;g300961d74d3_0_8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3" name="Google Shape;1303;g300961d74d3_0_8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950" y="1610150"/>
            <a:ext cx="8284199" cy="46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2ccff2c81e_0_8"/>
          <p:cNvSpPr/>
          <p:nvPr/>
        </p:nvSpPr>
        <p:spPr>
          <a:xfrm>
            <a:off x="3703525" y="2031425"/>
            <a:ext cx="555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D2A6D"/>
              </a:buClr>
              <a:buSzPts val="3600"/>
              <a:buFont typeface="Roboto Slab"/>
              <a:buNone/>
            </a:pPr>
            <a:r>
              <a:rPr b="1" i="0" lang="en" sz="2400" u="none" cap="none" strike="noStrike">
                <a:solidFill>
                  <a:srgbClr val="1D2A6D"/>
                </a:solidFill>
                <a:latin typeface="Exo"/>
                <a:ea typeface="Exo"/>
                <a:cs typeface="Exo"/>
                <a:sym typeface="Exo"/>
              </a:rPr>
              <a:t>DİNLEDİĞİNİZ İÇİN TEŞEKKÜR EDERİZ</a:t>
            </a:r>
            <a:endParaRPr b="1" i="0" sz="2400" u="none" cap="none" strike="noStrike">
              <a:solidFill>
                <a:srgbClr val="1D2A6D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D2A6D"/>
              </a:buClr>
              <a:buSzPts val="3600"/>
              <a:buFont typeface="Roboto Slab"/>
              <a:buNone/>
            </a:pPr>
            <a:r>
              <a:t/>
            </a:r>
            <a:endParaRPr b="1" i="0" sz="2400" u="none" cap="none" strike="noStrike">
              <a:solidFill>
                <a:srgbClr val="1D2A6D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309" name="Google Shape;1309;g12ccff2c81e_0_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g12ccff2c81e_0_8"/>
          <p:cNvSpPr/>
          <p:nvPr/>
        </p:nvSpPr>
        <p:spPr>
          <a:xfrm>
            <a:off x="770886" y="4439376"/>
            <a:ext cx="11421000" cy="2418600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g12ccff2c81e_0_8"/>
          <p:cNvSpPr txBox="1"/>
          <p:nvPr/>
        </p:nvSpPr>
        <p:spPr>
          <a:xfrm>
            <a:off x="7582125" y="4262813"/>
            <a:ext cx="1598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300" u="none" cap="none" strike="noStrike">
                <a:solidFill>
                  <a:srgbClr val="073763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info@hepapi.com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g12ccff2c81e_0_8"/>
          <p:cNvSpPr txBox="1"/>
          <p:nvPr/>
        </p:nvSpPr>
        <p:spPr>
          <a:xfrm>
            <a:off x="10513150" y="5703125"/>
            <a:ext cx="1474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000" u="none" cap="none" strike="noStrike">
                <a:solidFill>
                  <a:srgbClr val="073763"/>
                </a:solidFill>
                <a:latin typeface="Arial Narrow"/>
                <a:ea typeface="Arial Narrow"/>
                <a:cs typeface="Arial Narrow"/>
                <a:sym typeface="Arial Narrow"/>
              </a:rPr>
              <a:t>Büyükdere Caddesi No:199, Levent 199, 34330 İstanbul, Turkey</a:t>
            </a:r>
            <a:endParaRPr b="0" i="0" sz="1000" u="none" cap="none" strike="noStrike">
              <a:solidFill>
                <a:srgbClr val="0737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12ccff2c81e_0_8"/>
          <p:cNvSpPr txBox="1"/>
          <p:nvPr/>
        </p:nvSpPr>
        <p:spPr>
          <a:xfrm>
            <a:off x="10513150" y="4967475"/>
            <a:ext cx="1311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1000" u="none" cap="none" strike="noStrike">
                <a:solidFill>
                  <a:srgbClr val="073763"/>
                </a:solidFill>
                <a:latin typeface="Arial Narrow"/>
                <a:ea typeface="Arial Narrow"/>
                <a:cs typeface="Arial Narrow"/>
                <a:sym typeface="Arial Narrow"/>
              </a:rPr>
              <a:t>284 Chase Road, London, N14 6HF, United Kingdom</a:t>
            </a:r>
            <a:endParaRPr b="0" i="0" sz="1000" u="none" cap="none" strike="noStrike">
              <a:solidFill>
                <a:srgbClr val="07376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14" name="Google Shape;1314;g12ccff2c81e_0_8"/>
          <p:cNvSpPr txBox="1"/>
          <p:nvPr/>
        </p:nvSpPr>
        <p:spPr>
          <a:xfrm>
            <a:off x="4539825" y="4185863"/>
            <a:ext cx="159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300" u="none" cap="none" strike="noStrike">
                <a:solidFill>
                  <a:srgbClr val="073763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www.hepapi.com</a:t>
            </a:r>
            <a:endParaRPr b="1" i="0" sz="1300" u="none" cap="none" strike="noStrike">
              <a:solidFill>
                <a:srgbClr val="07376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15" name="Google Shape;1315;g12ccff2c81e_0_8"/>
          <p:cNvPicPr preferRelativeResize="0"/>
          <p:nvPr/>
        </p:nvPicPr>
        <p:blipFill rotWithShape="1">
          <a:blip r:embed="rId5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g12ccff2c81e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2303" y="5077041"/>
            <a:ext cx="470850" cy="4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g12ccff2c81e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42303" y="5845966"/>
            <a:ext cx="470850" cy="4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g12ccff2c81e_0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3925" y="4299310"/>
            <a:ext cx="219518" cy="2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g12ccff2c81e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6500" y="4299307"/>
            <a:ext cx="219525" cy="2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2021-01-17T13:28:37Z</dcterms:created>
  <dc:creator>Burhan Aydoðdu</dc:creator>
</cp:coreProperties>
</file>